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86" r:id="rId16"/>
    <p:sldId id="287" r:id="rId17"/>
    <p:sldId id="269" r:id="rId18"/>
    <p:sldId id="274" r:id="rId19"/>
    <p:sldId id="275" r:id="rId20"/>
    <p:sldId id="270" r:id="rId21"/>
    <p:sldId id="271" r:id="rId22"/>
    <p:sldId id="272" r:id="rId23"/>
    <p:sldId id="276" r:id="rId24"/>
    <p:sldId id="27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0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2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0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C19E-8625-4AB2-92B5-2D60E6FC39C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072D-7C3E-42D6-BCDC-E4395B40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Stars and Fans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Beatlemania</a:t>
            </a:r>
            <a:r>
              <a:rPr lang="en-US" dirty="0" smtClean="0"/>
              <a:t> &amp; 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8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374325" cy="4525906"/>
          </a:xfrm>
        </p:spPr>
      </p:pic>
    </p:spTree>
    <p:extLst>
      <p:ext uri="{BB962C8B-B14F-4D97-AF65-F5344CB8AC3E}">
        <p14:creationId xmlns:p14="http://schemas.microsoft.com/office/powerpoint/2010/main" val="136721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Beatlemaniacs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numbers due to Baby Boom</a:t>
            </a:r>
          </a:p>
          <a:p>
            <a:r>
              <a:rPr lang="en-US" dirty="0" smtClean="0"/>
              <a:t>Cuts </a:t>
            </a:r>
            <a:r>
              <a:rPr lang="en-US" dirty="0" smtClean="0"/>
              <a:t>across </a:t>
            </a:r>
            <a:r>
              <a:rPr lang="en-US" dirty="0" smtClean="0"/>
              <a:t>class lines</a:t>
            </a:r>
            <a:endParaRPr lang="en-US" dirty="0" smtClean="0"/>
          </a:p>
          <a:p>
            <a:r>
              <a:rPr lang="en-US" dirty="0" smtClean="0"/>
              <a:t>Beatles seen as anti-heroes</a:t>
            </a:r>
          </a:p>
          <a:p>
            <a:r>
              <a:rPr lang="en-US" dirty="0" smtClean="0"/>
              <a:t>Long hair implies androgyny in US</a:t>
            </a:r>
          </a:p>
          <a:p>
            <a:r>
              <a:rPr lang="en-US" dirty="0" smtClean="0"/>
              <a:t>Organized fan </a:t>
            </a:r>
            <a:r>
              <a:rPr lang="en-US" dirty="0" smtClean="0"/>
              <a:t>clubs</a:t>
            </a:r>
          </a:p>
          <a:p>
            <a:r>
              <a:rPr lang="en-US" dirty="0" smtClean="0"/>
              <a:t>Article implies they’re proto-feminists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95866" cy="4437096"/>
          </a:xfrm>
        </p:spPr>
      </p:pic>
    </p:spTree>
    <p:extLst>
      <p:ext uri="{BB962C8B-B14F-4D97-AF65-F5344CB8AC3E}">
        <p14:creationId xmlns:p14="http://schemas.microsoft.com/office/powerpoint/2010/main" val="413789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559040" cy="4996053"/>
          </a:xfrm>
        </p:spPr>
      </p:pic>
    </p:spTree>
    <p:extLst>
      <p:ext uri="{BB962C8B-B14F-4D97-AF65-F5344CB8AC3E}">
        <p14:creationId xmlns:p14="http://schemas.microsoft.com/office/powerpoint/2010/main" val="346993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Ehrenreich, et al.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Argue that Beatle fans had much to rebel against</a:t>
            </a:r>
          </a:p>
          <a:p>
            <a:r>
              <a:rPr lang="en-US" dirty="0" smtClean="0"/>
              <a:t>Largely, the sexual double standard</a:t>
            </a:r>
          </a:p>
          <a:p>
            <a:r>
              <a:rPr lang="en-US" dirty="0" smtClean="0"/>
              <a:t>They argue that the screaming and fainting was a rebellion against this</a:t>
            </a:r>
          </a:p>
          <a:p>
            <a:r>
              <a:rPr lang="en-US" dirty="0" smtClean="0"/>
              <a:t>They assert that this was the first uprising of the women’s sexual revolution</a:t>
            </a:r>
          </a:p>
          <a:p>
            <a:r>
              <a:rPr lang="en-US" dirty="0" smtClean="0"/>
              <a:t>Problematic, historically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4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generational cohort in US history</a:t>
            </a:r>
          </a:p>
          <a:p>
            <a:r>
              <a:rPr lang="en-US" dirty="0"/>
              <a:t>Post-war affluence also important</a:t>
            </a:r>
          </a:p>
          <a:p>
            <a:r>
              <a:rPr lang="en-US" dirty="0" smtClean="0"/>
              <a:t>Ehrenreich, et al. confuse size of crowds with a new phenomenon</a:t>
            </a:r>
          </a:p>
          <a:p>
            <a:r>
              <a:rPr lang="en-US" dirty="0" smtClean="0"/>
              <a:t>The girls don’t say they’re rioting against the sexual double standard, historians do</a:t>
            </a:r>
          </a:p>
          <a:p>
            <a:r>
              <a:rPr lang="en-US" dirty="0" smtClean="0"/>
              <a:t>Middle class fans is the real issue</a:t>
            </a:r>
          </a:p>
          <a:p>
            <a:r>
              <a:rPr lang="en-US" dirty="0" smtClean="0"/>
              <a:t>Elvis fans were working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&amp; </a:t>
            </a:r>
            <a:r>
              <a:rPr lang="en-US" dirty="0" err="1" smtClean="0"/>
              <a:t>Beatlemania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Post-war affluence creates a larger middle class</a:t>
            </a:r>
          </a:p>
          <a:p>
            <a:r>
              <a:rPr lang="en-US" dirty="0" smtClean="0"/>
              <a:t>Baby boom creates a larger society</a:t>
            </a:r>
          </a:p>
          <a:p>
            <a:r>
              <a:rPr lang="en-US" dirty="0" smtClean="0"/>
              <a:t>Middle class women/girls largely confined to the domestic sphere</a:t>
            </a:r>
          </a:p>
          <a:p>
            <a:r>
              <a:rPr lang="en-US" dirty="0" smtClean="0"/>
              <a:t>Little status in being a career woman</a:t>
            </a:r>
          </a:p>
          <a:p>
            <a:r>
              <a:rPr lang="en-US" dirty="0" smtClean="0"/>
              <a:t>Commodification of female sexuality nothing new, just more women/girls now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Teen heartthrobs &amp; boy bands</a:t>
            </a:r>
          </a:p>
          <a:p>
            <a:r>
              <a:rPr lang="en-US" dirty="0" smtClean="0"/>
              <a:t>1950-present</a:t>
            </a:r>
          </a:p>
          <a:p>
            <a:r>
              <a:rPr lang="en-US" dirty="0" smtClean="0"/>
              <a:t>Have become much more marketed</a:t>
            </a:r>
          </a:p>
          <a:p>
            <a:r>
              <a:rPr lang="en-US" dirty="0" smtClean="0"/>
              <a:t>Fans are youngers, tweens</a:t>
            </a:r>
          </a:p>
          <a:p>
            <a:r>
              <a:rPr lang="en-US" dirty="0" smtClean="0"/>
              <a:t>Some girl artists (Debbie Gibson &amp; Brittany Spears)</a:t>
            </a:r>
          </a:p>
          <a:p>
            <a:r>
              <a:rPr lang="en-US" dirty="0" smtClean="0"/>
              <a:t>A huge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8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303496" cy="5477622"/>
          </a:xfrm>
        </p:spPr>
      </p:pic>
    </p:spTree>
    <p:extLst>
      <p:ext uri="{BB962C8B-B14F-4D97-AF65-F5344CB8AC3E}">
        <p14:creationId xmlns:p14="http://schemas.microsoft.com/office/powerpoint/2010/main" val="249935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3885819" cy="5105305"/>
          </a:xfrm>
        </p:spPr>
      </p:pic>
    </p:spTree>
    <p:extLst>
      <p:ext uri="{BB962C8B-B14F-4D97-AF65-F5344CB8AC3E}">
        <p14:creationId xmlns:p14="http://schemas.microsoft.com/office/powerpoint/2010/main" val="146621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origins</a:t>
            </a:r>
          </a:p>
          <a:p>
            <a:r>
              <a:rPr lang="en-US" dirty="0" smtClean="0"/>
              <a:t>Latin </a:t>
            </a:r>
            <a:r>
              <a:rPr lang="en-US" i="1" dirty="0" err="1" smtClean="0"/>
              <a:t>fanaticus</a:t>
            </a:r>
            <a:r>
              <a:rPr lang="en-US" dirty="0" smtClean="0"/>
              <a:t> (enters English 1550), </a:t>
            </a:r>
            <a:r>
              <a:rPr lang="en-US" i="1" dirty="0" err="1" smtClean="0"/>
              <a:t>fanum</a:t>
            </a:r>
            <a:endParaRPr lang="en-US" dirty="0" smtClean="0"/>
          </a:p>
          <a:p>
            <a:r>
              <a:rPr lang="en-US" dirty="0" smtClean="0"/>
              <a:t>Fancy=fans of specific hobbies or sports, especially boxing (l.18</a:t>
            </a:r>
            <a:r>
              <a:rPr lang="en-US" baseline="30000" dirty="0" smtClean="0"/>
              <a:t>th</a:t>
            </a:r>
            <a:r>
              <a:rPr lang="en-US" dirty="0" smtClean="0"/>
              <a:t> e. 19</a:t>
            </a:r>
            <a:r>
              <a:rPr lang="en-US" baseline="30000" dirty="0" smtClean="0"/>
              <a:t>th</a:t>
            </a:r>
            <a:r>
              <a:rPr lang="en-US" dirty="0" smtClean="0"/>
              <a:t> centuries)</a:t>
            </a:r>
          </a:p>
          <a:p>
            <a:r>
              <a:rPr lang="en-US" dirty="0" smtClean="0"/>
              <a:t>Shortened to fan</a:t>
            </a:r>
          </a:p>
          <a:p>
            <a:r>
              <a:rPr lang="en-US" dirty="0" smtClean="0"/>
              <a:t>Celebrity fandom explodes in the 20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Mass media the prime reason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18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4833938" cy="5800725"/>
          </a:xfrm>
        </p:spPr>
      </p:pic>
    </p:spTree>
    <p:extLst>
      <p:ext uri="{BB962C8B-B14F-4D97-AF65-F5344CB8AC3E}">
        <p14:creationId xmlns:p14="http://schemas.microsoft.com/office/powerpoint/2010/main" val="333242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85800"/>
            <a:ext cx="4800600" cy="5760720"/>
          </a:xfrm>
        </p:spPr>
      </p:pic>
    </p:spTree>
    <p:extLst>
      <p:ext uri="{BB962C8B-B14F-4D97-AF65-F5344CB8AC3E}">
        <p14:creationId xmlns:p14="http://schemas.microsoft.com/office/powerpoint/2010/main" val="340079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3332737" cy="4700016"/>
          </a:xfrm>
        </p:spPr>
      </p:pic>
    </p:spTree>
    <p:extLst>
      <p:ext uri="{BB962C8B-B14F-4D97-AF65-F5344CB8AC3E}">
        <p14:creationId xmlns:p14="http://schemas.microsoft.com/office/powerpoint/2010/main" val="47166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Fandom As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obsessed individual</a:t>
            </a:r>
          </a:p>
          <a:p>
            <a:r>
              <a:rPr lang="en-US" dirty="0" smtClean="0"/>
              <a:t>The hysterical crowd</a:t>
            </a:r>
          </a:p>
          <a:p>
            <a:r>
              <a:rPr lang="en-US" dirty="0" smtClean="0"/>
              <a:t>Based on a critique of modern life</a:t>
            </a:r>
          </a:p>
          <a:p>
            <a:r>
              <a:rPr lang="en-US" dirty="0" smtClean="0"/>
              <a:t>Fandom seen as social dysfunction</a:t>
            </a:r>
          </a:p>
          <a:p>
            <a:r>
              <a:rPr lang="en-US" dirty="0" smtClean="0"/>
              <a:t>Once fans are deviates, they can be treated as disreputable or dangerous</a:t>
            </a:r>
          </a:p>
          <a:p>
            <a:r>
              <a:rPr lang="en-US" dirty="0" smtClean="0"/>
              <a:t>“us vs. them” dichotomy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3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 Culture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Reputable vs. disreputable</a:t>
            </a:r>
          </a:p>
          <a:p>
            <a:r>
              <a:rPr lang="en-US" dirty="0" smtClean="0"/>
              <a:t>Patrons, aficionados, collectors = reputable</a:t>
            </a:r>
          </a:p>
          <a:p>
            <a:r>
              <a:rPr lang="en-US" dirty="0" smtClean="0"/>
              <a:t>Favor “high” culture; opera, literature</a:t>
            </a:r>
          </a:p>
          <a:p>
            <a:r>
              <a:rPr lang="en-US" dirty="0" smtClean="0"/>
              <a:t>Fans who favor “low” culture, seen as disreputable; monster trucks, romance novels</a:t>
            </a:r>
          </a:p>
          <a:p>
            <a:r>
              <a:rPr lang="en-US" dirty="0" smtClean="0"/>
              <a:t>More useful are “elite” and “popular”</a:t>
            </a:r>
          </a:p>
          <a:p>
            <a:r>
              <a:rPr lang="en-US" dirty="0" smtClean="0"/>
              <a:t>Money is a large determiner of reputation in fandom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4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came 1</a:t>
            </a:r>
            <a:r>
              <a:rPr lang="en-US" baseline="30000" dirty="0" smtClean="0"/>
              <a:t>st</a:t>
            </a:r>
            <a:r>
              <a:rPr lang="en-US" dirty="0" smtClean="0"/>
              <a:t>, the fan or the 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exist without each other</a:t>
            </a:r>
          </a:p>
          <a:p>
            <a:r>
              <a:rPr lang="en-US" dirty="0" smtClean="0"/>
              <a:t>Currently, fans are seen as a response to the star system</a:t>
            </a:r>
          </a:p>
          <a:p>
            <a:r>
              <a:rPr lang="en-US" dirty="0" smtClean="0"/>
              <a:t>The mass media created the fan, according to modern constructions</a:t>
            </a:r>
          </a:p>
          <a:p>
            <a:r>
              <a:rPr lang="en-US" dirty="0" smtClean="0"/>
              <a:t>Easy to link obsessive behavior to fans</a:t>
            </a:r>
          </a:p>
          <a:p>
            <a:r>
              <a:rPr lang="en-US" dirty="0" smtClean="0"/>
              <a:t>The obsessed loner</a:t>
            </a:r>
          </a:p>
          <a:p>
            <a:r>
              <a:rPr lang="en-US" dirty="0" smtClean="0"/>
              <a:t>The hysterical crowd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62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Critiques of Modern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Obsessed loner=alienation &amp; atomized “mass culture”</a:t>
            </a:r>
          </a:p>
          <a:p>
            <a:r>
              <a:rPr lang="en-US" dirty="0" smtClean="0"/>
              <a:t>Hysterical crowd=vulnerable victim of mass media persuasion</a:t>
            </a:r>
          </a:p>
          <a:p>
            <a:r>
              <a:rPr lang="en-US" dirty="0" smtClean="0"/>
              <a:t>Critiques of modernity</a:t>
            </a:r>
          </a:p>
          <a:p>
            <a:r>
              <a:rPr lang="en-US" dirty="0" smtClean="0"/>
              <a:t>Materially </a:t>
            </a:r>
            <a:r>
              <a:rPr lang="en-US" dirty="0" smtClean="0"/>
              <a:t>advance but </a:t>
            </a:r>
            <a:r>
              <a:rPr lang="en-US" dirty="0"/>
              <a:t>threatened spiritually</a:t>
            </a:r>
            <a:endParaRPr lang="en-US" dirty="0" smtClean="0"/>
          </a:p>
          <a:p>
            <a:r>
              <a:rPr lang="en-US" dirty="0" smtClean="0"/>
              <a:t>Largely </a:t>
            </a:r>
            <a:r>
              <a:rPr lang="en-US" dirty="0" smtClean="0"/>
              <a:t>nostalgia </a:t>
            </a:r>
            <a:endParaRPr lang="en-US" dirty="0" smtClean="0"/>
          </a:p>
          <a:p>
            <a:r>
              <a:rPr lang="en-US" dirty="0" smtClean="0"/>
              <a:t>The past had its problems, just different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8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Decline of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Communal bonds offer protection, identity, &amp; connection</a:t>
            </a:r>
          </a:p>
          <a:p>
            <a:r>
              <a:rPr lang="en-US" dirty="0" smtClean="0"/>
              <a:t>Loosening of these bonds creates vulnerability and destroys a reliable orientation</a:t>
            </a:r>
          </a:p>
          <a:p>
            <a:r>
              <a:rPr lang="en-US" dirty="0" smtClean="0"/>
              <a:t>Irrational appeals, especially those offered by mass media, are easier to believe</a:t>
            </a:r>
          </a:p>
          <a:p>
            <a:r>
              <a:rPr lang="en-US" dirty="0" smtClean="0"/>
              <a:t>Past experiences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propaganda encourage these 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9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Obsessed Loner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off from family, friends, society</a:t>
            </a:r>
          </a:p>
          <a:p>
            <a:r>
              <a:rPr lang="en-US" dirty="0" smtClean="0"/>
              <a:t>Turns to unhealthy &amp; obsessive fixations on stars</a:t>
            </a:r>
          </a:p>
          <a:p>
            <a:r>
              <a:rPr lang="en-US" dirty="0" smtClean="0"/>
              <a:t>Mass media provides the access to the stars</a:t>
            </a:r>
          </a:p>
          <a:p>
            <a:r>
              <a:rPr lang="en-US" dirty="0" smtClean="0"/>
              <a:t>Eventually, the line into pathology is crossed</a:t>
            </a:r>
          </a:p>
          <a:p>
            <a:r>
              <a:rPr lang="en-US" dirty="0" smtClean="0"/>
              <a:t>Danger &amp; violence are the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7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Hysterical Crowd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</a:t>
            </a:r>
            <a:r>
              <a:rPr lang="en-US" dirty="0" smtClean="0"/>
              <a:t>member of the crowd, the fan becomes irrational &amp; easily influenced</a:t>
            </a:r>
          </a:p>
          <a:p>
            <a:r>
              <a:rPr lang="en-US" dirty="0" smtClean="0"/>
              <a:t>Very gendered construction</a:t>
            </a:r>
          </a:p>
          <a:p>
            <a:r>
              <a:rPr lang="en-US" dirty="0" smtClean="0"/>
              <a:t>Females cry, scream &amp; faint</a:t>
            </a:r>
          </a:p>
          <a:p>
            <a:r>
              <a:rPr lang="en-US" dirty="0" smtClean="0"/>
              <a:t>Males drink too much, are destructive &amp; violent</a:t>
            </a:r>
          </a:p>
          <a:p>
            <a:r>
              <a:rPr lang="en-US" dirty="0" smtClean="0"/>
              <a:t>A critique of modernity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C. Music 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Crooners</a:t>
            </a:r>
          </a:p>
          <a:p>
            <a:r>
              <a:rPr lang="en-US" dirty="0" smtClean="0"/>
              <a:t>Bobby </a:t>
            </a:r>
            <a:r>
              <a:rPr lang="en-US" dirty="0" err="1" smtClean="0"/>
              <a:t>soxers</a:t>
            </a:r>
            <a:r>
              <a:rPr lang="en-US" dirty="0" smtClean="0"/>
              <a:t> or </a:t>
            </a:r>
            <a:r>
              <a:rPr lang="en-US" dirty="0" err="1" smtClean="0"/>
              <a:t>jitterbuggers</a:t>
            </a:r>
            <a:endParaRPr lang="en-US" dirty="0" smtClean="0"/>
          </a:p>
          <a:p>
            <a:r>
              <a:rPr lang="en-US" dirty="0" smtClean="0"/>
              <a:t>Elvis fans</a:t>
            </a:r>
          </a:p>
          <a:p>
            <a:r>
              <a:rPr lang="en-US" dirty="0" err="1" smtClean="0"/>
              <a:t>Beatlemaniacs</a:t>
            </a:r>
            <a:endParaRPr lang="en-US" dirty="0" smtClean="0"/>
          </a:p>
          <a:p>
            <a:r>
              <a:rPr lang="en-US" dirty="0" smtClean="0"/>
              <a:t>Boy band fans</a:t>
            </a:r>
          </a:p>
          <a:p>
            <a:r>
              <a:rPr lang="en-US" dirty="0" smtClean="0"/>
              <a:t>Largely young and </a:t>
            </a:r>
            <a:r>
              <a:rPr lang="en-US" dirty="0" smtClean="0"/>
              <a:t>female</a:t>
            </a:r>
          </a:p>
          <a:p>
            <a:r>
              <a:rPr lang="en-US" dirty="0" smtClean="0"/>
              <a:t>Often criticized in the media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33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Elements of Fan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Rock music fans are dangerous</a:t>
            </a:r>
          </a:p>
          <a:p>
            <a:r>
              <a:rPr lang="en-US" dirty="0" smtClean="0"/>
              <a:t>Opera fans are not</a:t>
            </a:r>
          </a:p>
          <a:p>
            <a:r>
              <a:rPr lang="en-US" dirty="0" smtClean="0"/>
              <a:t>Crazy fans are “them”</a:t>
            </a:r>
          </a:p>
          <a:p>
            <a:r>
              <a:rPr lang="en-US" dirty="0" smtClean="0"/>
              <a:t>Objects of </a:t>
            </a:r>
            <a:r>
              <a:rPr lang="en-US" dirty="0" smtClean="0"/>
              <a:t>desire decide identity of fans</a:t>
            </a:r>
            <a:endParaRPr lang="en-US" dirty="0" smtClean="0"/>
          </a:p>
          <a:p>
            <a:r>
              <a:rPr lang="en-US" dirty="0" smtClean="0"/>
              <a:t>Modes of </a:t>
            </a:r>
            <a:r>
              <a:rPr lang="en-US" dirty="0" smtClean="0"/>
              <a:t>enactment</a:t>
            </a:r>
            <a:endParaRPr lang="en-US" dirty="0" smtClean="0"/>
          </a:p>
          <a:p>
            <a:r>
              <a:rPr lang="en-US" dirty="0" smtClean="0"/>
              <a:t>Access, usually based on money, decides whose fandom is “normal”</a:t>
            </a:r>
          </a:p>
          <a:p>
            <a:r>
              <a:rPr lang="en-US" dirty="0" smtClean="0"/>
              <a:t>Cultural hierarchy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01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Fandom involves excess &amp; emotional displays</a:t>
            </a:r>
          </a:p>
          <a:p>
            <a:r>
              <a:rPr lang="en-US" dirty="0" smtClean="0"/>
              <a:t>Affinity involves rational evaluation &amp; more measured displays</a:t>
            </a:r>
          </a:p>
          <a:p>
            <a:r>
              <a:rPr lang="en-US" dirty="0" smtClean="0"/>
              <a:t>Valuing the genteel over the rowdy is based on status</a:t>
            </a:r>
          </a:p>
          <a:p>
            <a:r>
              <a:rPr lang="en-US" dirty="0" smtClean="0"/>
              <a:t>Status, in this case </a:t>
            </a:r>
            <a:r>
              <a:rPr lang="en-US" dirty="0" smtClean="0"/>
              <a:t>= class distinctions</a:t>
            </a:r>
          </a:p>
          <a:p>
            <a:r>
              <a:rPr lang="en-US" dirty="0" smtClean="0"/>
              <a:t>Reason favored over emotion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72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Stigmatizing=scapegoating</a:t>
            </a:r>
          </a:p>
          <a:p>
            <a:r>
              <a:rPr lang="en-US" dirty="0" smtClean="0"/>
              <a:t>Offers reassurance that “we” are ok, “they” are not</a:t>
            </a:r>
          </a:p>
          <a:p>
            <a:r>
              <a:rPr lang="en-US" dirty="0" smtClean="0"/>
              <a:t>Thus, the world is safe if there is an us &amp; them</a:t>
            </a:r>
          </a:p>
          <a:p>
            <a:r>
              <a:rPr lang="en-US" dirty="0" smtClean="0"/>
              <a:t>Also allows status enhancement for “us”</a:t>
            </a:r>
          </a:p>
          <a:p>
            <a:r>
              <a:rPr lang="en-US" dirty="0" smtClean="0"/>
              <a:t>Way to enforce power structures based upon money </a:t>
            </a:r>
            <a:r>
              <a:rPr lang="en-US" smtClean="0"/>
              <a:t>&amp;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4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Coincides with the advent of electronic recording (powered microphones)</a:t>
            </a:r>
          </a:p>
          <a:p>
            <a:r>
              <a:rPr lang="en-US" dirty="0" smtClean="0"/>
              <a:t>Rudy </a:t>
            </a:r>
            <a:r>
              <a:rPr lang="en-US" dirty="0" err="1" smtClean="0"/>
              <a:t>Vallee</a:t>
            </a:r>
            <a:r>
              <a:rPr lang="en-US" dirty="0" smtClean="0"/>
              <a:t> became the most popular (1928)</a:t>
            </a:r>
          </a:p>
          <a:p>
            <a:r>
              <a:rPr lang="en-US" dirty="0" smtClean="0"/>
              <a:t>Style of singing that depends on electric </a:t>
            </a:r>
            <a:r>
              <a:rPr lang="en-US" dirty="0" smtClean="0"/>
              <a:t>microphones; accentuates vocal warmth</a:t>
            </a:r>
            <a:endParaRPr lang="en-US" dirty="0" smtClean="0"/>
          </a:p>
          <a:p>
            <a:r>
              <a:rPr lang="en-US" dirty="0" smtClean="0"/>
              <a:t>Voices shifted from tenor (</a:t>
            </a:r>
            <a:r>
              <a:rPr lang="en-US" dirty="0" err="1" smtClean="0"/>
              <a:t>Vallee</a:t>
            </a:r>
            <a:r>
              <a:rPr lang="en-US" dirty="0" smtClean="0"/>
              <a:t>) to baritone (Russ </a:t>
            </a:r>
            <a:r>
              <a:rPr lang="en-US" dirty="0" err="1" smtClean="0"/>
              <a:t>Columbo</a:t>
            </a:r>
            <a:r>
              <a:rPr lang="en-US" dirty="0" smtClean="0"/>
              <a:t> &amp; Bing Crosby) in 1930s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843272" cy="6240780"/>
          </a:xfrm>
        </p:spPr>
      </p:pic>
    </p:spTree>
    <p:extLst>
      <p:ext uri="{BB962C8B-B14F-4D97-AF65-F5344CB8AC3E}">
        <p14:creationId xmlns:p14="http://schemas.microsoft.com/office/powerpoint/2010/main" val="74336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Bobby </a:t>
            </a:r>
            <a:r>
              <a:rPr lang="en-US" dirty="0" err="1" smtClean="0"/>
              <a:t>Soxers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Coincide with rise of swing music</a:t>
            </a:r>
          </a:p>
          <a:p>
            <a:r>
              <a:rPr lang="en-US" dirty="0" smtClean="0"/>
              <a:t>Also known as </a:t>
            </a:r>
            <a:r>
              <a:rPr lang="en-US" dirty="0" err="1" smtClean="0"/>
              <a:t>jitterbuggers</a:t>
            </a:r>
            <a:endParaRPr lang="en-US" dirty="0" smtClean="0"/>
          </a:p>
          <a:p>
            <a:r>
              <a:rPr lang="en-US" dirty="0" smtClean="0"/>
              <a:t>Shifted music fandom to kids</a:t>
            </a:r>
          </a:p>
          <a:p>
            <a:r>
              <a:rPr lang="en-US" dirty="0" smtClean="0"/>
              <a:t>Coincides with rise of teenage culture</a:t>
            </a:r>
          </a:p>
          <a:p>
            <a:r>
              <a:rPr lang="en-US" dirty="0" smtClean="0"/>
              <a:t>Most successful was Frank Sinatra</a:t>
            </a:r>
          </a:p>
          <a:p>
            <a:r>
              <a:rPr lang="en-US" dirty="0" smtClean="0"/>
              <a:t>Also included Perry Como, Dean Martin, Tony </a:t>
            </a:r>
            <a:r>
              <a:rPr lang="en-US" dirty="0" err="1" smtClean="0"/>
              <a:t>Bennet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688777" cy="5744528"/>
          </a:xfrm>
        </p:spPr>
      </p:pic>
    </p:spTree>
    <p:extLst>
      <p:ext uri="{BB962C8B-B14F-4D97-AF65-F5344CB8AC3E}">
        <p14:creationId xmlns:p14="http://schemas.microsoft.com/office/powerpoint/2010/main" val="113912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7061200" cy="5207635"/>
          </a:xfrm>
        </p:spPr>
      </p:pic>
    </p:spTree>
    <p:extLst>
      <p:ext uri="{BB962C8B-B14F-4D97-AF65-F5344CB8AC3E}">
        <p14:creationId xmlns:p14="http://schemas.microsoft.com/office/powerpoint/2010/main" val="29644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Elvis 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working class identity</a:t>
            </a:r>
          </a:p>
          <a:p>
            <a:r>
              <a:rPr lang="en-US" dirty="0" smtClean="0"/>
              <a:t>Female fans, largely young &amp; white</a:t>
            </a:r>
          </a:p>
          <a:p>
            <a:r>
              <a:rPr lang="en-US" dirty="0" smtClean="0"/>
              <a:t>Elvis seen as “dangerous” bad </a:t>
            </a:r>
            <a:r>
              <a:rPr lang="en-US" dirty="0" smtClean="0"/>
              <a:t>boy</a:t>
            </a:r>
          </a:p>
          <a:p>
            <a:r>
              <a:rPr lang="en-US" dirty="0" smtClean="0"/>
              <a:t>Screaming fans add to this idea of danger</a:t>
            </a:r>
            <a:endParaRPr lang="en-US" dirty="0" smtClean="0"/>
          </a:p>
          <a:p>
            <a:r>
              <a:rPr lang="en-US" dirty="0" smtClean="0"/>
              <a:t>Also seen as dutiful son</a:t>
            </a:r>
          </a:p>
          <a:p>
            <a:r>
              <a:rPr lang="en-US" dirty="0" smtClean="0"/>
              <a:t>Army service changes his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1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848</Words>
  <Application>Microsoft Office PowerPoint</Application>
  <PresentationFormat>On-screen Show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Stars and Fans</vt:lpstr>
      <vt:lpstr>Fan</vt:lpstr>
      <vt:lpstr>20th C. Music Fans</vt:lpstr>
      <vt:lpstr>Crooners</vt:lpstr>
      <vt:lpstr>PowerPoint Presentation</vt:lpstr>
      <vt:lpstr>Bobby Soxers</vt:lpstr>
      <vt:lpstr>PowerPoint Presentation</vt:lpstr>
      <vt:lpstr>PowerPoint Presentation</vt:lpstr>
      <vt:lpstr>Elvis Fans</vt:lpstr>
      <vt:lpstr>PowerPoint Presentation</vt:lpstr>
      <vt:lpstr>Beatlemaniacs</vt:lpstr>
      <vt:lpstr>PowerPoint Presentation</vt:lpstr>
      <vt:lpstr>PowerPoint Presentation</vt:lpstr>
      <vt:lpstr>Ehrenreich, et al. </vt:lpstr>
      <vt:lpstr>Baby Boom</vt:lpstr>
      <vt:lpstr>Economics &amp; Beatlemania</vt:lpstr>
      <vt:lpstr>Boy Bands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Fandom As Pathology</vt:lpstr>
      <vt:lpstr>Fan Culture &amp; Class</vt:lpstr>
      <vt:lpstr>Which came 1st, the fan or the star?</vt:lpstr>
      <vt:lpstr>Critiques of Modern Life</vt:lpstr>
      <vt:lpstr>The Decline of Community</vt:lpstr>
      <vt:lpstr>Obsessed Loner</vt:lpstr>
      <vt:lpstr>Hysterical Crowd</vt:lpstr>
      <vt:lpstr>Class Elements of Fan Construction</vt:lpstr>
      <vt:lpstr>Excess</vt:lpstr>
      <vt:lpstr>Consequences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and Fans</dc:title>
  <dc:creator>Lisa</dc:creator>
  <cp:lastModifiedBy>Lisa</cp:lastModifiedBy>
  <cp:revision>12</cp:revision>
  <dcterms:created xsi:type="dcterms:W3CDTF">2014-11-11T19:47:51Z</dcterms:created>
  <dcterms:modified xsi:type="dcterms:W3CDTF">2014-11-12T14:34:20Z</dcterms:modified>
</cp:coreProperties>
</file>